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82" d="100"/>
          <a:sy n="82" d="100"/>
        </p:scale>
        <p:origin x="56" y="-8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8970A-F3B8-4BC3-883B-DDADB2945F4F}" type="datetimeFigureOut">
              <a:rPr lang="en-US" smtClean="0"/>
              <a:t>9/19/2020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1DCA0-1237-493D-8FB7-5B691810FA88}" type="slidenum">
              <a:rPr lang="en-US" smtClean="0"/>
              <a:t>‹#›</a:t>
            </a:fld>
            <a:endParaRPr lang="en-US"/>
          </a:p>
        </p:txBody>
      </p:sp>
    </p:spTree>
    <p:extLst>
      <p:ext uri="{BB962C8B-B14F-4D97-AF65-F5344CB8AC3E}">
        <p14:creationId xmlns:p14="http://schemas.microsoft.com/office/powerpoint/2010/main" val="3808608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Hypertension is commonly known as high blood pressure, a blood pressure reading which is repeatedly higher than normal. Whenever ones heart contracts, it forces blood into the body arteries causing pressure against the vessel wall. </a:t>
            </a:r>
          </a:p>
          <a:p>
            <a:r>
              <a:rPr lang="en-US" dirty="0"/>
              <a:t>Hypertension is often referred to as “the silent killer”, as individuals suffering from it often are unaware of it. If this condition is not controlled it can lead to long term consequences. </a:t>
            </a:r>
          </a:p>
        </p:txBody>
      </p:sp>
      <p:sp>
        <p:nvSpPr>
          <p:cNvPr id="4" name="Slide Number Placeholder 3"/>
          <p:cNvSpPr>
            <a:spLocks noGrp="1"/>
          </p:cNvSpPr>
          <p:nvPr>
            <p:ph type="sldNum" sz="quarter" idx="5"/>
          </p:nvPr>
        </p:nvSpPr>
        <p:spPr/>
        <p:txBody>
          <a:bodyPr/>
          <a:lstStyle/>
          <a:p>
            <a:fld id="{F8C1DCA0-1237-493D-8FB7-5B691810FA88}" type="slidenum">
              <a:rPr lang="en-US" smtClean="0"/>
              <a:t>2</a:t>
            </a:fld>
            <a:endParaRPr lang="en-US"/>
          </a:p>
        </p:txBody>
      </p:sp>
    </p:spTree>
    <p:extLst>
      <p:ext uri="{BB962C8B-B14F-4D97-AF65-F5344CB8AC3E}">
        <p14:creationId xmlns:p14="http://schemas.microsoft.com/office/powerpoint/2010/main" val="4143220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action you could take is maintaining a healthy body weight. Excessive weight increases the work load on your heart which  then leads to elevated blood pressure. </a:t>
            </a:r>
          </a:p>
          <a:p>
            <a:r>
              <a:rPr lang="en-US" dirty="0"/>
              <a:t>Consuming a low salt, high fiber diet. A sodium rich diet leads to fluid retention in the body, increasing the preload and contractility of the heart. Try to work out every other day for at least 30 days. Smoking leads to vessel constriction. </a:t>
            </a:r>
          </a:p>
          <a:p>
            <a:endParaRPr lang="en-US" dirty="0"/>
          </a:p>
        </p:txBody>
      </p:sp>
      <p:sp>
        <p:nvSpPr>
          <p:cNvPr id="4" name="Slide Number Placeholder 3"/>
          <p:cNvSpPr>
            <a:spLocks noGrp="1"/>
          </p:cNvSpPr>
          <p:nvPr>
            <p:ph type="sldNum" sz="quarter" idx="5"/>
          </p:nvPr>
        </p:nvSpPr>
        <p:spPr/>
        <p:txBody>
          <a:bodyPr/>
          <a:lstStyle/>
          <a:p>
            <a:fld id="{F8C1DCA0-1237-493D-8FB7-5B691810FA88}" type="slidenum">
              <a:rPr lang="en-US" smtClean="0"/>
              <a:t>6</a:t>
            </a:fld>
            <a:endParaRPr lang="en-US"/>
          </a:p>
        </p:txBody>
      </p:sp>
    </p:spTree>
    <p:extLst>
      <p:ext uri="{BB962C8B-B14F-4D97-AF65-F5344CB8AC3E}">
        <p14:creationId xmlns:p14="http://schemas.microsoft.com/office/powerpoint/2010/main" val="149915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9/19/2020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A83B46E-4B9D-41E7-AEA4-D49D0E7D87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396A8005-E9F4-4EB9-8920-B40570B4AA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0635935-0E19-45AE-833C-28B82B087F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3F51BFFB-86E2-4C0F-A3E6-9EB854CA4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5">
              <a:extLst>
                <a:ext uri="{FF2B5EF4-FFF2-40B4-BE49-F238E27FC236}">
                  <a16:creationId xmlns:a16="http://schemas.microsoft.com/office/drawing/2014/main" id="{BC377650-A34B-4F5C-9CF6-357C1AE1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8EDFD6E0-0A92-4B6A-8B1C-6DD83E629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7">
              <a:extLst>
                <a:ext uri="{FF2B5EF4-FFF2-40B4-BE49-F238E27FC236}">
                  <a16:creationId xmlns:a16="http://schemas.microsoft.com/office/drawing/2014/main" id="{A1D08E0A-48F2-475F-933A-7D65C5B04F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43F7D684-BFDD-4685-8195-32F1ABE31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4A0E8712-3D59-4F13-9FD3-F8889E3C5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D99F7967-C64D-482A-A1B6-896D7EC22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7CE53433-52BD-4F44-80A5-B57F4B53A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cxnSp>
        <p:nvCxnSpPr>
          <p:cNvPr id="20" name="Straight Connector 19">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423BFB8-85C1-4E02-BD1E-5E68895B22EB}"/>
              </a:ext>
            </a:extLst>
          </p:cNvPr>
          <p:cNvSpPr>
            <a:spLocks noGrp="1"/>
          </p:cNvSpPr>
          <p:nvPr>
            <p:ph type="ctrTitle"/>
          </p:nvPr>
        </p:nvSpPr>
        <p:spPr>
          <a:xfrm>
            <a:off x="643467" y="816638"/>
            <a:ext cx="3367359" cy="5224724"/>
          </a:xfrm>
        </p:spPr>
        <p:txBody>
          <a:bodyPr vert="horz" lIns="91440" tIns="45720" rIns="91440" bIns="45720" rtlCol="0" anchor="ctr">
            <a:normAutofit/>
          </a:bodyPr>
          <a:lstStyle/>
          <a:p>
            <a:pPr algn="l"/>
            <a:r>
              <a:rPr lang="en-US" sz="3600"/>
              <a:t>Hypertension and you</a:t>
            </a:r>
          </a:p>
        </p:txBody>
      </p:sp>
      <p:sp>
        <p:nvSpPr>
          <p:cNvPr id="3" name="Subtitle 2">
            <a:extLst>
              <a:ext uri="{FF2B5EF4-FFF2-40B4-BE49-F238E27FC236}">
                <a16:creationId xmlns:a16="http://schemas.microsoft.com/office/drawing/2014/main" id="{872A6385-C341-496C-A329-2D353D7D6B7C}"/>
              </a:ext>
            </a:extLst>
          </p:cNvPr>
          <p:cNvSpPr>
            <a:spLocks noGrp="1"/>
          </p:cNvSpPr>
          <p:nvPr>
            <p:ph type="subTitle" idx="1"/>
          </p:nvPr>
        </p:nvSpPr>
        <p:spPr>
          <a:xfrm>
            <a:off x="4654295" y="816638"/>
            <a:ext cx="4619706" cy="5224724"/>
          </a:xfrm>
        </p:spPr>
        <p:txBody>
          <a:bodyPr vert="horz" lIns="91440" tIns="45720" rIns="91440" bIns="45720" rtlCol="0" anchor="ctr">
            <a:normAutofit/>
          </a:bodyPr>
          <a:lstStyle/>
          <a:p>
            <a:pPr algn="l">
              <a:buFont typeface="Wingdings 3" charset="2"/>
              <a:buChar char=""/>
            </a:pPr>
            <a:r>
              <a:rPr lang="en-US">
                <a:solidFill>
                  <a:schemeClr val="tx1">
                    <a:lumMod val="75000"/>
                    <a:lumOff val="25000"/>
                  </a:schemeClr>
                </a:solidFill>
              </a:rPr>
              <a:t>Renee Gaillard</a:t>
            </a:r>
          </a:p>
          <a:p>
            <a:pPr algn="l">
              <a:buFont typeface="Wingdings 3" charset="2"/>
              <a:buChar char=""/>
            </a:pPr>
            <a:r>
              <a:rPr lang="en-US">
                <a:solidFill>
                  <a:schemeClr val="tx1">
                    <a:lumMod val="75000"/>
                    <a:lumOff val="25000"/>
                  </a:schemeClr>
                </a:solidFill>
              </a:rPr>
              <a:t>NURS-FPX4900</a:t>
            </a:r>
          </a:p>
          <a:p>
            <a:pPr algn="l">
              <a:buFont typeface="Wingdings 3" charset="2"/>
              <a:buChar char=""/>
            </a:pPr>
            <a:r>
              <a:rPr lang="en-US">
                <a:solidFill>
                  <a:schemeClr val="tx1">
                    <a:lumMod val="75000"/>
                    <a:lumOff val="25000"/>
                  </a:schemeClr>
                </a:solidFill>
              </a:rPr>
              <a:t>Capella University</a:t>
            </a:r>
          </a:p>
          <a:p>
            <a:pPr algn="l">
              <a:buFont typeface="Wingdings 3" charset="2"/>
              <a:buChar char=""/>
            </a:pPr>
            <a:r>
              <a:rPr lang="en-US">
                <a:solidFill>
                  <a:schemeClr val="tx1">
                    <a:lumMod val="75000"/>
                    <a:lumOff val="25000"/>
                  </a:schemeClr>
                </a:solidFill>
              </a:rPr>
              <a:t>September 19th, 2020</a:t>
            </a:r>
          </a:p>
          <a:p>
            <a:pPr algn="l">
              <a:buFont typeface="Wingdings 3" charset="2"/>
              <a:buChar char=""/>
            </a:pPr>
            <a:endParaRPr lang="en-US">
              <a:solidFill>
                <a:schemeClr val="tx1">
                  <a:lumMod val="75000"/>
                  <a:lumOff val="25000"/>
                </a:schemeClr>
              </a:solidFill>
            </a:endParaRPr>
          </a:p>
        </p:txBody>
      </p:sp>
    </p:spTree>
    <p:extLst>
      <p:ext uri="{BB962C8B-B14F-4D97-AF65-F5344CB8AC3E}">
        <p14:creationId xmlns:p14="http://schemas.microsoft.com/office/powerpoint/2010/main" val="2800988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2D0F6DAE-7BA1-45D4-A4D8-68039A8557F6}"/>
              </a:ext>
            </a:extLst>
          </p:cNvPr>
          <p:cNvPicPr>
            <a:picLocks noChangeAspect="1"/>
          </p:cNvPicPr>
          <p:nvPr/>
        </p:nvPicPr>
        <p:blipFill rotWithShape="1">
          <a:blip r:embed="rId3"/>
          <a:srcRect l="15083" r="8965"/>
          <a:stretch/>
        </p:blipFill>
        <p:spPr>
          <a:xfrm>
            <a:off x="4706734" y="8466"/>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2926856-AC08-4001-9ADD-51856859A05F}"/>
              </a:ext>
            </a:extLst>
          </p:cNvPr>
          <p:cNvSpPr>
            <a:spLocks noGrp="1"/>
          </p:cNvSpPr>
          <p:nvPr>
            <p:ph type="title"/>
          </p:nvPr>
        </p:nvSpPr>
        <p:spPr>
          <a:xfrm>
            <a:off x="677333" y="609600"/>
            <a:ext cx="3851123" cy="1320800"/>
          </a:xfrm>
        </p:spPr>
        <p:txBody>
          <a:bodyPr>
            <a:normAutofit/>
          </a:bodyPr>
          <a:lstStyle/>
          <a:p>
            <a:r>
              <a:rPr lang="en-US" dirty="0"/>
              <a:t>What is Hypertension ?</a:t>
            </a:r>
          </a:p>
        </p:txBody>
      </p:sp>
      <p:sp>
        <p:nvSpPr>
          <p:cNvPr id="3" name="Content Placeholder 2">
            <a:extLst>
              <a:ext uri="{FF2B5EF4-FFF2-40B4-BE49-F238E27FC236}">
                <a16:creationId xmlns:a16="http://schemas.microsoft.com/office/drawing/2014/main" id="{8B64E766-D393-4E90-853E-A80AB03E4B2F}"/>
              </a:ext>
            </a:extLst>
          </p:cNvPr>
          <p:cNvSpPr>
            <a:spLocks noGrp="1"/>
          </p:cNvSpPr>
          <p:nvPr>
            <p:ph idx="1"/>
          </p:nvPr>
        </p:nvSpPr>
        <p:spPr>
          <a:xfrm>
            <a:off x="677334" y="2160589"/>
            <a:ext cx="3851122" cy="3880773"/>
          </a:xfrm>
        </p:spPr>
        <p:txBody>
          <a:bodyPr>
            <a:normAutofit/>
          </a:bodyPr>
          <a:lstStyle/>
          <a:p>
            <a:r>
              <a:rPr lang="en-US" dirty="0"/>
              <a:t>Hypertension is the medical term for repeated elevated Blood pressure</a:t>
            </a:r>
          </a:p>
          <a:p>
            <a:r>
              <a:rPr lang="en-US" dirty="0"/>
              <a:t>Pressure from the heart muscle transfers to the blood with each heart beat </a:t>
            </a:r>
          </a:p>
          <a:p>
            <a:r>
              <a:rPr lang="en-US" dirty="0"/>
              <a:t>Blood pressure is the power blood presses against artery walls</a:t>
            </a:r>
          </a:p>
        </p:txBody>
      </p:sp>
      <p:cxnSp>
        <p:nvCxnSpPr>
          <p:cNvPr id="13" name="Straight Connector 12">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7061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9B1A-FA03-4211-884E-72F3E80A58A4}"/>
              </a:ext>
            </a:extLst>
          </p:cNvPr>
          <p:cNvSpPr>
            <a:spLocks noGrp="1"/>
          </p:cNvSpPr>
          <p:nvPr>
            <p:ph type="title"/>
          </p:nvPr>
        </p:nvSpPr>
        <p:spPr/>
        <p:txBody>
          <a:bodyPr/>
          <a:lstStyle/>
          <a:p>
            <a:r>
              <a:rPr lang="en-US" dirty="0"/>
              <a:t>Ranges of Blood Pressure Readings</a:t>
            </a:r>
          </a:p>
        </p:txBody>
      </p:sp>
      <p:graphicFrame>
        <p:nvGraphicFramePr>
          <p:cNvPr id="5" name="Table 6">
            <a:extLst>
              <a:ext uri="{FF2B5EF4-FFF2-40B4-BE49-F238E27FC236}">
                <a16:creationId xmlns:a16="http://schemas.microsoft.com/office/drawing/2014/main" id="{3FCACFE0-CA75-4742-BFBE-B1A51C00EBF6}"/>
              </a:ext>
            </a:extLst>
          </p:cNvPr>
          <p:cNvGraphicFramePr>
            <a:graphicFrameLocks noGrp="1"/>
          </p:cNvGraphicFramePr>
          <p:nvPr>
            <p:extLst>
              <p:ext uri="{D42A27DB-BD31-4B8C-83A1-F6EECF244321}">
                <p14:modId xmlns:p14="http://schemas.microsoft.com/office/powerpoint/2010/main" val="3745542580"/>
              </p:ext>
            </p:extLst>
          </p:nvPr>
        </p:nvGraphicFramePr>
        <p:xfrm>
          <a:off x="548640" y="2112078"/>
          <a:ext cx="9194031" cy="3499548"/>
        </p:xfrm>
        <a:graphic>
          <a:graphicData uri="http://schemas.openxmlformats.org/drawingml/2006/table">
            <a:tbl>
              <a:tblPr firstRow="1" bandRow="1">
                <a:tableStyleId>{5C22544A-7EE6-4342-B048-85BDC9FD1C3A}</a:tableStyleId>
              </a:tblPr>
              <a:tblGrid>
                <a:gridCol w="3064677">
                  <a:extLst>
                    <a:ext uri="{9D8B030D-6E8A-4147-A177-3AD203B41FA5}">
                      <a16:colId xmlns:a16="http://schemas.microsoft.com/office/drawing/2014/main" val="722630274"/>
                    </a:ext>
                  </a:extLst>
                </a:gridCol>
                <a:gridCol w="3064677">
                  <a:extLst>
                    <a:ext uri="{9D8B030D-6E8A-4147-A177-3AD203B41FA5}">
                      <a16:colId xmlns:a16="http://schemas.microsoft.com/office/drawing/2014/main" val="3956823023"/>
                    </a:ext>
                  </a:extLst>
                </a:gridCol>
                <a:gridCol w="3064677">
                  <a:extLst>
                    <a:ext uri="{9D8B030D-6E8A-4147-A177-3AD203B41FA5}">
                      <a16:colId xmlns:a16="http://schemas.microsoft.com/office/drawing/2014/main" val="3986943434"/>
                    </a:ext>
                  </a:extLst>
                </a:gridCol>
              </a:tblGrid>
              <a:tr h="583258">
                <a:tc>
                  <a:txBody>
                    <a:bodyPr/>
                    <a:lstStyle/>
                    <a:p>
                      <a:r>
                        <a:rPr lang="en-US" dirty="0"/>
                        <a:t>Classification </a:t>
                      </a:r>
                    </a:p>
                  </a:txBody>
                  <a:tcPr/>
                </a:tc>
                <a:tc>
                  <a:txBody>
                    <a:bodyPr/>
                    <a:lstStyle/>
                    <a:p>
                      <a:r>
                        <a:rPr lang="en-US" dirty="0"/>
                        <a:t>Systolic</a:t>
                      </a:r>
                    </a:p>
                  </a:txBody>
                  <a:tcPr/>
                </a:tc>
                <a:tc>
                  <a:txBody>
                    <a:bodyPr/>
                    <a:lstStyle/>
                    <a:p>
                      <a:r>
                        <a:rPr lang="en-US" dirty="0"/>
                        <a:t>Diastolic</a:t>
                      </a:r>
                    </a:p>
                  </a:txBody>
                  <a:tcPr/>
                </a:tc>
                <a:extLst>
                  <a:ext uri="{0D108BD9-81ED-4DB2-BD59-A6C34878D82A}">
                    <a16:rowId xmlns:a16="http://schemas.microsoft.com/office/drawing/2014/main" val="3642008888"/>
                  </a:ext>
                </a:extLst>
              </a:tr>
              <a:tr h="583258">
                <a:tc>
                  <a:txBody>
                    <a:bodyPr/>
                    <a:lstStyle/>
                    <a:p>
                      <a:r>
                        <a:rPr lang="en-US" dirty="0">
                          <a:solidFill>
                            <a:schemeClr val="accent1">
                              <a:lumMod val="75000"/>
                            </a:schemeClr>
                          </a:solidFill>
                        </a:rPr>
                        <a:t>Normal</a:t>
                      </a:r>
                    </a:p>
                  </a:txBody>
                  <a:tcPr/>
                </a:tc>
                <a:tc>
                  <a:txBody>
                    <a:bodyPr/>
                    <a:lstStyle/>
                    <a:p>
                      <a:r>
                        <a:rPr lang="en-US" dirty="0">
                          <a:solidFill>
                            <a:schemeClr val="accent1">
                              <a:lumMod val="75000"/>
                            </a:schemeClr>
                          </a:solidFill>
                        </a:rPr>
                        <a:t>120 or less</a:t>
                      </a:r>
                    </a:p>
                  </a:txBody>
                  <a:tcPr/>
                </a:tc>
                <a:tc>
                  <a:txBody>
                    <a:bodyPr/>
                    <a:lstStyle/>
                    <a:p>
                      <a:r>
                        <a:rPr lang="en-US" dirty="0">
                          <a:solidFill>
                            <a:schemeClr val="accent1">
                              <a:lumMod val="75000"/>
                            </a:schemeClr>
                          </a:solidFill>
                        </a:rPr>
                        <a:t>80 or less</a:t>
                      </a:r>
                    </a:p>
                  </a:txBody>
                  <a:tcPr/>
                </a:tc>
                <a:extLst>
                  <a:ext uri="{0D108BD9-81ED-4DB2-BD59-A6C34878D82A}">
                    <a16:rowId xmlns:a16="http://schemas.microsoft.com/office/drawing/2014/main" val="1239921264"/>
                  </a:ext>
                </a:extLst>
              </a:tr>
              <a:tr h="583258">
                <a:tc>
                  <a:txBody>
                    <a:bodyPr/>
                    <a:lstStyle/>
                    <a:p>
                      <a:r>
                        <a:rPr lang="en-US" dirty="0">
                          <a:solidFill>
                            <a:schemeClr val="accent1">
                              <a:lumMod val="75000"/>
                            </a:schemeClr>
                          </a:solidFill>
                        </a:rPr>
                        <a:t>Pre-Hypertension</a:t>
                      </a:r>
                    </a:p>
                  </a:txBody>
                  <a:tcPr/>
                </a:tc>
                <a:tc>
                  <a:txBody>
                    <a:bodyPr/>
                    <a:lstStyle/>
                    <a:p>
                      <a:r>
                        <a:rPr lang="en-US" dirty="0">
                          <a:solidFill>
                            <a:schemeClr val="accent1">
                              <a:lumMod val="75000"/>
                            </a:schemeClr>
                          </a:solidFill>
                        </a:rPr>
                        <a:t>120 to 139</a:t>
                      </a:r>
                    </a:p>
                  </a:txBody>
                  <a:tcPr/>
                </a:tc>
                <a:tc>
                  <a:txBody>
                    <a:bodyPr/>
                    <a:lstStyle/>
                    <a:p>
                      <a:r>
                        <a:rPr lang="en-US" dirty="0">
                          <a:solidFill>
                            <a:schemeClr val="accent1">
                              <a:lumMod val="75000"/>
                            </a:schemeClr>
                          </a:solidFill>
                        </a:rPr>
                        <a:t>80 to 89</a:t>
                      </a:r>
                    </a:p>
                  </a:txBody>
                  <a:tcPr/>
                </a:tc>
                <a:extLst>
                  <a:ext uri="{0D108BD9-81ED-4DB2-BD59-A6C34878D82A}">
                    <a16:rowId xmlns:a16="http://schemas.microsoft.com/office/drawing/2014/main" val="541493234"/>
                  </a:ext>
                </a:extLst>
              </a:tr>
              <a:tr h="583258">
                <a:tc>
                  <a:txBody>
                    <a:bodyPr/>
                    <a:lstStyle/>
                    <a:p>
                      <a:r>
                        <a:rPr lang="en-US" dirty="0">
                          <a:solidFill>
                            <a:schemeClr val="accent1">
                              <a:lumMod val="75000"/>
                            </a:schemeClr>
                          </a:solidFill>
                        </a:rPr>
                        <a:t>Stage 1 Hypertension</a:t>
                      </a:r>
                    </a:p>
                  </a:txBody>
                  <a:tcPr/>
                </a:tc>
                <a:tc>
                  <a:txBody>
                    <a:bodyPr/>
                    <a:lstStyle/>
                    <a:p>
                      <a:r>
                        <a:rPr lang="en-US" dirty="0">
                          <a:solidFill>
                            <a:schemeClr val="accent1">
                              <a:lumMod val="75000"/>
                            </a:schemeClr>
                          </a:solidFill>
                        </a:rPr>
                        <a:t>140 to 159</a:t>
                      </a:r>
                    </a:p>
                  </a:txBody>
                  <a:tcPr/>
                </a:tc>
                <a:tc>
                  <a:txBody>
                    <a:bodyPr/>
                    <a:lstStyle/>
                    <a:p>
                      <a:r>
                        <a:rPr lang="en-US" dirty="0">
                          <a:solidFill>
                            <a:schemeClr val="accent1">
                              <a:lumMod val="75000"/>
                            </a:schemeClr>
                          </a:solidFill>
                        </a:rPr>
                        <a:t>90 to 99</a:t>
                      </a:r>
                    </a:p>
                  </a:txBody>
                  <a:tcPr/>
                </a:tc>
                <a:extLst>
                  <a:ext uri="{0D108BD9-81ED-4DB2-BD59-A6C34878D82A}">
                    <a16:rowId xmlns:a16="http://schemas.microsoft.com/office/drawing/2014/main" val="448924736"/>
                  </a:ext>
                </a:extLst>
              </a:tr>
              <a:tr h="583258">
                <a:tc>
                  <a:txBody>
                    <a:bodyPr/>
                    <a:lstStyle/>
                    <a:p>
                      <a:r>
                        <a:rPr lang="en-US" dirty="0">
                          <a:solidFill>
                            <a:schemeClr val="accent1">
                              <a:lumMod val="75000"/>
                            </a:schemeClr>
                          </a:solidFill>
                        </a:rPr>
                        <a:t>Stage 2 Hypertension</a:t>
                      </a:r>
                    </a:p>
                  </a:txBody>
                  <a:tcPr/>
                </a:tc>
                <a:tc>
                  <a:txBody>
                    <a:bodyPr/>
                    <a:lstStyle/>
                    <a:p>
                      <a:r>
                        <a:rPr lang="en-US" dirty="0">
                          <a:solidFill>
                            <a:schemeClr val="accent1">
                              <a:lumMod val="75000"/>
                            </a:schemeClr>
                          </a:solidFill>
                        </a:rPr>
                        <a:t>160 to 179</a:t>
                      </a:r>
                    </a:p>
                  </a:txBody>
                  <a:tcPr/>
                </a:tc>
                <a:tc>
                  <a:txBody>
                    <a:bodyPr/>
                    <a:lstStyle/>
                    <a:p>
                      <a:r>
                        <a:rPr lang="en-US" dirty="0">
                          <a:solidFill>
                            <a:schemeClr val="accent1">
                              <a:lumMod val="75000"/>
                            </a:schemeClr>
                          </a:solidFill>
                        </a:rPr>
                        <a:t>100 to 119</a:t>
                      </a:r>
                    </a:p>
                  </a:txBody>
                  <a:tcPr/>
                </a:tc>
                <a:extLst>
                  <a:ext uri="{0D108BD9-81ED-4DB2-BD59-A6C34878D82A}">
                    <a16:rowId xmlns:a16="http://schemas.microsoft.com/office/drawing/2014/main" val="3898443005"/>
                  </a:ext>
                </a:extLst>
              </a:tr>
              <a:tr h="583258">
                <a:tc>
                  <a:txBody>
                    <a:bodyPr/>
                    <a:lstStyle/>
                    <a:p>
                      <a:r>
                        <a:rPr lang="en-US" dirty="0">
                          <a:solidFill>
                            <a:schemeClr val="accent1">
                              <a:lumMod val="75000"/>
                            </a:schemeClr>
                          </a:solidFill>
                        </a:rPr>
                        <a:t>Hypertensive Emergency</a:t>
                      </a:r>
                    </a:p>
                  </a:txBody>
                  <a:tcPr/>
                </a:tc>
                <a:tc>
                  <a:txBody>
                    <a:bodyPr/>
                    <a:lstStyle/>
                    <a:p>
                      <a:r>
                        <a:rPr lang="en-US" dirty="0">
                          <a:solidFill>
                            <a:schemeClr val="accent1">
                              <a:lumMod val="75000"/>
                            </a:schemeClr>
                          </a:solidFill>
                        </a:rPr>
                        <a:t>180 or more</a:t>
                      </a:r>
                    </a:p>
                  </a:txBody>
                  <a:tcPr/>
                </a:tc>
                <a:tc>
                  <a:txBody>
                    <a:bodyPr/>
                    <a:lstStyle/>
                    <a:p>
                      <a:r>
                        <a:rPr lang="en-US" dirty="0">
                          <a:solidFill>
                            <a:schemeClr val="accent1">
                              <a:lumMod val="75000"/>
                            </a:schemeClr>
                          </a:solidFill>
                        </a:rPr>
                        <a:t>120 or more</a:t>
                      </a:r>
                    </a:p>
                  </a:txBody>
                  <a:tcPr/>
                </a:tc>
                <a:extLst>
                  <a:ext uri="{0D108BD9-81ED-4DB2-BD59-A6C34878D82A}">
                    <a16:rowId xmlns:a16="http://schemas.microsoft.com/office/drawing/2014/main" val="1058811183"/>
                  </a:ext>
                </a:extLst>
              </a:tr>
            </a:tbl>
          </a:graphicData>
        </a:graphic>
      </p:graphicFrame>
    </p:spTree>
    <p:extLst>
      <p:ext uri="{BB962C8B-B14F-4D97-AF65-F5344CB8AC3E}">
        <p14:creationId xmlns:p14="http://schemas.microsoft.com/office/powerpoint/2010/main" val="1865951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ED556-D38F-4506-BDD4-87F8A870775B}"/>
              </a:ext>
            </a:extLst>
          </p:cNvPr>
          <p:cNvSpPr>
            <a:spLocks noGrp="1"/>
          </p:cNvSpPr>
          <p:nvPr>
            <p:ph type="title"/>
          </p:nvPr>
        </p:nvSpPr>
        <p:spPr/>
        <p:txBody>
          <a:bodyPr/>
          <a:lstStyle/>
          <a:p>
            <a:r>
              <a:rPr lang="en-US" dirty="0"/>
              <a:t>What can cause Hypertension?</a:t>
            </a:r>
          </a:p>
        </p:txBody>
      </p:sp>
      <p:sp>
        <p:nvSpPr>
          <p:cNvPr id="3" name="Content Placeholder 2">
            <a:extLst>
              <a:ext uri="{FF2B5EF4-FFF2-40B4-BE49-F238E27FC236}">
                <a16:creationId xmlns:a16="http://schemas.microsoft.com/office/drawing/2014/main" id="{469EC14A-5AA9-4AD7-9809-15F4BBD63497}"/>
              </a:ext>
            </a:extLst>
          </p:cNvPr>
          <p:cNvSpPr>
            <a:spLocks noGrp="1"/>
          </p:cNvSpPr>
          <p:nvPr>
            <p:ph idx="1"/>
          </p:nvPr>
        </p:nvSpPr>
        <p:spPr/>
        <p:txBody>
          <a:bodyPr numCol="2">
            <a:normAutofit/>
          </a:bodyPr>
          <a:lstStyle/>
          <a:p>
            <a:r>
              <a:rPr lang="en-US" sz="2400" dirty="0"/>
              <a:t>Family history </a:t>
            </a:r>
          </a:p>
          <a:p>
            <a:endParaRPr lang="en-US" sz="2400" dirty="0"/>
          </a:p>
          <a:p>
            <a:r>
              <a:rPr lang="en-US" sz="2400" dirty="0"/>
              <a:t>Sedative lifestyle</a:t>
            </a:r>
          </a:p>
          <a:p>
            <a:endParaRPr lang="en-US" sz="2400" dirty="0"/>
          </a:p>
          <a:p>
            <a:r>
              <a:rPr lang="en-US" sz="2400" dirty="0"/>
              <a:t>Sodium rich diet</a:t>
            </a:r>
          </a:p>
          <a:p>
            <a:endParaRPr lang="en-US" sz="2400" dirty="0"/>
          </a:p>
          <a:p>
            <a:endParaRPr lang="en-US" sz="2400" dirty="0"/>
          </a:p>
          <a:p>
            <a:r>
              <a:rPr lang="en-US" sz="2400" dirty="0"/>
              <a:t>Obesity </a:t>
            </a:r>
          </a:p>
          <a:p>
            <a:endParaRPr lang="en-US" sz="2400" dirty="0"/>
          </a:p>
          <a:p>
            <a:r>
              <a:rPr lang="en-US" sz="2400" dirty="0"/>
              <a:t>Stress</a:t>
            </a:r>
          </a:p>
        </p:txBody>
      </p:sp>
    </p:spTree>
    <p:extLst>
      <p:ext uri="{BB962C8B-B14F-4D97-AF65-F5344CB8AC3E}">
        <p14:creationId xmlns:p14="http://schemas.microsoft.com/office/powerpoint/2010/main" val="2895936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C7EF-3268-4DB4-AEC5-43359580245F}"/>
              </a:ext>
            </a:extLst>
          </p:cNvPr>
          <p:cNvSpPr>
            <a:spLocks noGrp="1"/>
          </p:cNvSpPr>
          <p:nvPr>
            <p:ph type="title"/>
          </p:nvPr>
        </p:nvSpPr>
        <p:spPr/>
        <p:txBody>
          <a:bodyPr/>
          <a:lstStyle/>
          <a:p>
            <a:r>
              <a:rPr lang="en-US" dirty="0"/>
              <a:t>Signs to look out for: </a:t>
            </a:r>
          </a:p>
        </p:txBody>
      </p:sp>
      <p:sp>
        <p:nvSpPr>
          <p:cNvPr id="3" name="Content Placeholder 2">
            <a:extLst>
              <a:ext uri="{FF2B5EF4-FFF2-40B4-BE49-F238E27FC236}">
                <a16:creationId xmlns:a16="http://schemas.microsoft.com/office/drawing/2014/main" id="{89BC8E82-A3C6-493B-A73D-94B0FF4694AC}"/>
              </a:ext>
            </a:extLst>
          </p:cNvPr>
          <p:cNvSpPr>
            <a:spLocks noGrp="1"/>
          </p:cNvSpPr>
          <p:nvPr>
            <p:ph idx="1"/>
          </p:nvPr>
        </p:nvSpPr>
        <p:spPr/>
        <p:txBody>
          <a:bodyPr/>
          <a:lstStyle/>
          <a:p>
            <a:r>
              <a:rPr lang="en-US" dirty="0"/>
              <a:t>Repeated high blood pressure readings</a:t>
            </a:r>
          </a:p>
          <a:p>
            <a:r>
              <a:rPr lang="en-US" dirty="0"/>
              <a:t>Headache and Dizziness – constricted blood vessels lead to oxygen deficient in the brain</a:t>
            </a:r>
          </a:p>
          <a:p>
            <a:r>
              <a:rPr lang="en-US" dirty="0"/>
              <a:t>Blurred Vision – reduced blood flow to eye</a:t>
            </a:r>
          </a:p>
          <a:p>
            <a:r>
              <a:rPr lang="en-US" dirty="0"/>
              <a:t>Chest Pain – due to decreased oxygen levels </a:t>
            </a:r>
          </a:p>
        </p:txBody>
      </p:sp>
    </p:spTree>
    <p:extLst>
      <p:ext uri="{BB962C8B-B14F-4D97-AF65-F5344CB8AC3E}">
        <p14:creationId xmlns:p14="http://schemas.microsoft.com/office/powerpoint/2010/main" val="365762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C8B77-504D-441E-A6A9-2300A0F8470C}"/>
              </a:ext>
            </a:extLst>
          </p:cNvPr>
          <p:cNvSpPr>
            <a:spLocks noGrp="1"/>
          </p:cNvSpPr>
          <p:nvPr>
            <p:ph type="title"/>
          </p:nvPr>
        </p:nvSpPr>
        <p:spPr>
          <a:xfrm>
            <a:off x="0" y="601649"/>
            <a:ext cx="8596668" cy="1320800"/>
          </a:xfrm>
        </p:spPr>
        <p:txBody>
          <a:bodyPr/>
          <a:lstStyle/>
          <a:p>
            <a:r>
              <a:rPr lang="en-US" dirty="0"/>
              <a:t>Things to do to fight it</a:t>
            </a:r>
          </a:p>
        </p:txBody>
      </p:sp>
      <p:sp>
        <p:nvSpPr>
          <p:cNvPr id="3" name="Content Placeholder 2">
            <a:extLst>
              <a:ext uri="{FF2B5EF4-FFF2-40B4-BE49-F238E27FC236}">
                <a16:creationId xmlns:a16="http://schemas.microsoft.com/office/drawing/2014/main" id="{CBB26ED8-1076-4E86-8DF5-BCA32FB32399}"/>
              </a:ext>
            </a:extLst>
          </p:cNvPr>
          <p:cNvSpPr>
            <a:spLocks noGrp="1"/>
          </p:cNvSpPr>
          <p:nvPr>
            <p:ph idx="1"/>
          </p:nvPr>
        </p:nvSpPr>
        <p:spPr>
          <a:xfrm>
            <a:off x="295671" y="1596047"/>
            <a:ext cx="8596668" cy="3880773"/>
          </a:xfrm>
        </p:spPr>
        <p:txBody>
          <a:bodyPr/>
          <a:lstStyle/>
          <a:p>
            <a:r>
              <a:rPr lang="en-US" dirty="0"/>
              <a:t>Weight loss </a:t>
            </a:r>
          </a:p>
          <a:p>
            <a:r>
              <a:rPr lang="en-US" dirty="0"/>
              <a:t>Low Sodium Diet</a:t>
            </a:r>
          </a:p>
          <a:p>
            <a:r>
              <a:rPr lang="en-US" dirty="0"/>
              <a:t>Regular aerobic activity </a:t>
            </a:r>
          </a:p>
          <a:p>
            <a:r>
              <a:rPr lang="en-US" dirty="0"/>
              <a:t>Moderate alcohol consumption</a:t>
            </a:r>
          </a:p>
          <a:p>
            <a:r>
              <a:rPr lang="en-US" dirty="0"/>
              <a:t>Stop smoking  </a:t>
            </a:r>
          </a:p>
          <a:p>
            <a:r>
              <a:rPr lang="en-US" dirty="0"/>
              <a:t>Limit caffeine intake </a:t>
            </a:r>
          </a:p>
        </p:txBody>
      </p:sp>
    </p:spTree>
    <p:extLst>
      <p:ext uri="{BB962C8B-B14F-4D97-AF65-F5344CB8AC3E}">
        <p14:creationId xmlns:p14="http://schemas.microsoft.com/office/powerpoint/2010/main" val="5825589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TotalTime>
  <Words>329</Words>
  <Application>Microsoft Office PowerPoint</Application>
  <PresentationFormat>Widescreen</PresentationFormat>
  <Paragraphs>57</Paragraphs>
  <Slides>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Trebuchet MS</vt:lpstr>
      <vt:lpstr>Wingdings 3</vt:lpstr>
      <vt:lpstr>Facet</vt:lpstr>
      <vt:lpstr>Hypertension and you</vt:lpstr>
      <vt:lpstr>What is Hypertension ?</vt:lpstr>
      <vt:lpstr>Ranges of Blood Pressure Readings</vt:lpstr>
      <vt:lpstr>What can cause Hypertension?</vt:lpstr>
      <vt:lpstr>Signs to look out for: </vt:lpstr>
      <vt:lpstr>Things to do to fight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Hypertension and you</dc:title>
  <dc:creator>renee dfghjk</dc:creator>
  <cp:lastModifiedBy>renee dfghjk</cp:lastModifiedBy>
  <cp:revision>7</cp:revision>
  <dcterms:created xsi:type="dcterms:W3CDTF">2020-09-19T15:17:36Z</dcterms:created>
  <dcterms:modified xsi:type="dcterms:W3CDTF">2020-09-19T19:58:01Z</dcterms:modified>
</cp:coreProperties>
</file>